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ill Sans MT" panose="020B0502020104020203" pitchFamily="34" charset="0"/>
      <p:regular r:id="rId13"/>
      <p:bold r:id="rId14"/>
      <p:italic r:id="rId15"/>
      <p:boldItalic r:id="rId16"/>
    </p:embeddedFont>
    <p:embeddedFont>
      <p:font typeface="Red Hat Text" panose="020B0604020202020204" charset="0"/>
      <p:regular r:id="rId17"/>
    </p:embeddedFont>
    <p:embeddedFont>
      <p:font typeface="Roboto Light" panose="02000000000000000000" pitchFamily="2" charset="0"/>
      <p:regular r:id="rId18"/>
    </p:embeddedFont>
    <p:embeddedFont>
      <p:font typeface="Wingdings 2" panose="05020102010507070707" pitchFamily="18" charset="2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157890</c:v>
                </c:pt>
                <c:pt idx="1">
                  <c:v>75191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6F-45C2-B3BA-7C073C7722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301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5841" y="3702918"/>
            <a:ext cx="13515439" cy="3965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430" y="1224518"/>
            <a:ext cx="13192259" cy="1770016"/>
          </a:xfrm>
          <a:effectLst/>
        </p:spPr>
        <p:txBody>
          <a:bodyPr anchor="b">
            <a:normAutofit/>
          </a:bodyPr>
          <a:lstStyle>
            <a:lvl1pPr>
              <a:defRPr sz="432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433" y="2994535"/>
            <a:ext cx="13192255" cy="708385"/>
          </a:xfrm>
        </p:spPr>
        <p:txBody>
          <a:bodyPr anchor="t">
            <a:normAutofit/>
          </a:bodyPr>
          <a:lstStyle>
            <a:lvl1pPr marL="0" indent="0" algn="l">
              <a:buNone/>
              <a:defRPr sz="1920" cap="all">
                <a:solidFill>
                  <a:schemeClr val="accent2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27141" y="7147365"/>
            <a:ext cx="3413760" cy="438150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7430" y="7142174"/>
            <a:ext cx="8300652" cy="438150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669960" y="7147365"/>
            <a:ext cx="1219728" cy="438150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8982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528343" y="737288"/>
            <a:ext cx="13571206" cy="14271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97431" y="842587"/>
            <a:ext cx="13235539" cy="12165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343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0607042" y="719670"/>
            <a:ext cx="3488180" cy="69803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1" y="810872"/>
            <a:ext cx="2404997" cy="6219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9908" y="810872"/>
            <a:ext cx="9475535" cy="6219688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92408" y="7147365"/>
            <a:ext cx="1593769" cy="438150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29908" y="7142174"/>
            <a:ext cx="9475535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535939" y="7147365"/>
            <a:ext cx="1397034" cy="438150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177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24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39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76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259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541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0509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2402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60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528343" y="737288"/>
            <a:ext cx="13571206" cy="14271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431" y="842587"/>
            <a:ext cx="13235539" cy="12165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431" y="2616596"/>
            <a:ext cx="13235538" cy="4413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669960" y="7147365"/>
            <a:ext cx="126301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8349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363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163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537380" y="6170370"/>
            <a:ext cx="13549032" cy="15105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432" y="3652693"/>
            <a:ext cx="13235538" cy="1797008"/>
          </a:xfrm>
        </p:spPr>
        <p:txBody>
          <a:bodyPr anchor="b">
            <a:normAutofit/>
          </a:bodyPr>
          <a:lstStyle>
            <a:lvl1pPr algn="l">
              <a:defRPr sz="432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431" y="5449701"/>
            <a:ext cx="13235538" cy="72066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 cap="all">
                <a:solidFill>
                  <a:schemeClr val="accent2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069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535179" y="727866"/>
            <a:ext cx="13560043" cy="15105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432" y="875590"/>
            <a:ext cx="13235539" cy="1185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7432" y="2673604"/>
            <a:ext cx="6506868" cy="435965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26101" y="2673604"/>
            <a:ext cx="6506870" cy="435965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8462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535179" y="727866"/>
            <a:ext cx="13560043" cy="15105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97432" y="875590"/>
            <a:ext cx="13235539" cy="1185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4663" y="2701071"/>
            <a:ext cx="6104490" cy="643206"/>
          </a:xfrm>
        </p:spPr>
        <p:txBody>
          <a:bodyPr anchor="b">
            <a:noAutofit/>
          </a:bodyPr>
          <a:lstStyle>
            <a:lvl1pPr marL="0" indent="0">
              <a:buNone/>
              <a:defRPr sz="2640" b="0">
                <a:solidFill>
                  <a:schemeClr val="accent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433" y="3511263"/>
            <a:ext cx="6471720" cy="3521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28482" y="2701071"/>
            <a:ext cx="6104488" cy="664048"/>
          </a:xfrm>
        </p:spPr>
        <p:txBody>
          <a:bodyPr anchor="b">
            <a:noAutofit/>
          </a:bodyPr>
          <a:lstStyle>
            <a:lvl1pPr marL="0" indent="0">
              <a:buNone/>
              <a:defRPr sz="2640" b="0">
                <a:solidFill>
                  <a:schemeClr val="accent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1251" y="3511263"/>
            <a:ext cx="6471720" cy="3521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4870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528820" y="727866"/>
            <a:ext cx="13560043" cy="15105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91073" y="875590"/>
            <a:ext cx="13235539" cy="1185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5005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0080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537380" y="6170368"/>
            <a:ext cx="13557840" cy="152964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431" y="6314755"/>
            <a:ext cx="5891334" cy="827417"/>
          </a:xfrm>
        </p:spPr>
        <p:txBody>
          <a:bodyPr anchor="ctr"/>
          <a:lstStyle>
            <a:lvl1pPr algn="l">
              <a:defRPr sz="24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379" y="721440"/>
            <a:ext cx="13551408" cy="5045760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60">
                <a:solidFill>
                  <a:schemeClr val="tx2"/>
                </a:solidFill>
              </a:defRPr>
            </a:lvl2pPr>
            <a:lvl3pPr>
              <a:defRPr sz="1920">
                <a:solidFill>
                  <a:schemeClr val="tx2"/>
                </a:solidFill>
              </a:defRPr>
            </a:lvl3pPr>
            <a:lvl4pPr>
              <a:defRPr sz="1680">
                <a:solidFill>
                  <a:schemeClr val="tx2"/>
                </a:solidFill>
              </a:defRPr>
            </a:lvl4pPr>
            <a:lvl5pPr>
              <a:defRPr sz="1680">
                <a:solidFill>
                  <a:schemeClr val="tx2"/>
                </a:solidFill>
              </a:defRPr>
            </a:lvl5pPr>
            <a:lvl6pPr>
              <a:defRPr sz="1680">
                <a:solidFill>
                  <a:schemeClr val="tx2"/>
                </a:solidFill>
              </a:defRPr>
            </a:lvl6pPr>
            <a:lvl7pPr>
              <a:defRPr sz="1680">
                <a:solidFill>
                  <a:schemeClr val="tx2"/>
                </a:solidFill>
              </a:defRPr>
            </a:lvl7pPr>
            <a:lvl8pPr>
              <a:defRPr sz="1680">
                <a:solidFill>
                  <a:schemeClr val="tx2"/>
                </a:solidFill>
              </a:defRPr>
            </a:lvl8pPr>
            <a:lvl9pPr>
              <a:defRPr sz="168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8988" y="6314756"/>
            <a:ext cx="7043984" cy="827418"/>
          </a:xfrm>
        </p:spPr>
        <p:txBody>
          <a:bodyPr anchor="ctr">
            <a:normAutofit/>
          </a:bodyPr>
          <a:lstStyle>
            <a:lvl1pPr marL="0" indent="0" algn="r">
              <a:buNone/>
              <a:defRPr sz="1320">
                <a:solidFill>
                  <a:schemeClr val="bg1"/>
                </a:solidFill>
              </a:defRPr>
            </a:lvl1pPr>
            <a:lvl2pPr marL="548640" indent="0">
              <a:buNone/>
              <a:defRPr sz="132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8659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432" y="5632067"/>
            <a:ext cx="13235539" cy="680086"/>
          </a:xfrm>
        </p:spPr>
        <p:txBody>
          <a:bodyPr anchor="b">
            <a:normAutofit/>
          </a:bodyPr>
          <a:lstStyle>
            <a:lvl1pPr algn="l">
              <a:defRPr sz="288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7381" y="719670"/>
            <a:ext cx="13549031" cy="426870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431" y="6312153"/>
            <a:ext cx="13235540" cy="718405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23336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7431" y="846149"/>
            <a:ext cx="13235539" cy="14274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431" y="2803204"/>
            <a:ext cx="13235539" cy="4227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27142" y="7147365"/>
            <a:ext cx="341375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7430" y="7142174"/>
            <a:ext cx="830065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69960" y="7147365"/>
            <a:ext cx="126301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5841" y="548641"/>
            <a:ext cx="4443984" cy="1139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650576" y="544372"/>
            <a:ext cx="4443984" cy="11826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90196" y="548640"/>
            <a:ext cx="4443984" cy="10972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5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336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720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160" kern="1200">
          <a:solidFill>
            <a:schemeClr val="tx2"/>
          </a:solidFill>
          <a:latin typeface="+mn-lt"/>
          <a:ea typeface="+mn-ea"/>
          <a:cs typeface="+mn-cs"/>
        </a:defRPr>
      </a:lvl1pPr>
      <a:lvl2pPr marL="75600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920" kern="1200">
          <a:solidFill>
            <a:schemeClr val="tx2"/>
          </a:solidFill>
          <a:latin typeface="+mn-lt"/>
          <a:ea typeface="+mn-ea"/>
          <a:cs typeface="+mn-cs"/>
        </a:defRPr>
      </a:lvl2pPr>
      <a:lvl3pPr marL="1080000" indent="-3240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80" kern="1200">
          <a:solidFill>
            <a:schemeClr val="tx2"/>
          </a:solidFill>
          <a:latin typeface="+mn-lt"/>
          <a:ea typeface="+mn-ea"/>
          <a:cs typeface="+mn-cs"/>
        </a:defRPr>
      </a:lvl3pPr>
      <a:lvl4pPr marL="1490400" indent="-2808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40" kern="1200">
          <a:solidFill>
            <a:schemeClr val="tx2"/>
          </a:solidFill>
          <a:latin typeface="+mn-lt"/>
          <a:ea typeface="+mn-ea"/>
          <a:cs typeface="+mn-cs"/>
        </a:defRPr>
      </a:lvl4pPr>
      <a:lvl5pPr marL="1922400" indent="-2808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40" kern="1200">
          <a:solidFill>
            <a:schemeClr val="tx2"/>
          </a:solidFill>
          <a:latin typeface="+mn-lt"/>
          <a:ea typeface="+mn-ea"/>
          <a:cs typeface="+mn-cs"/>
        </a:defRPr>
      </a:lvl5pPr>
      <a:lvl6pPr marL="22800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40" kern="1200">
          <a:solidFill>
            <a:schemeClr val="tx2"/>
          </a:solidFill>
          <a:latin typeface="+mn-lt"/>
          <a:ea typeface="+mn-ea"/>
          <a:cs typeface="+mn-cs"/>
        </a:defRPr>
      </a:lvl6pPr>
      <a:lvl7pPr marL="26400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40" kern="1200">
          <a:solidFill>
            <a:schemeClr val="tx2"/>
          </a:solidFill>
          <a:latin typeface="+mn-lt"/>
          <a:ea typeface="+mn-ea"/>
          <a:cs typeface="+mn-cs"/>
        </a:defRPr>
      </a:lvl7pPr>
      <a:lvl8pPr marL="30000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40" kern="1200">
          <a:solidFill>
            <a:schemeClr val="tx2"/>
          </a:solidFill>
          <a:latin typeface="+mn-lt"/>
          <a:ea typeface="+mn-ea"/>
          <a:cs typeface="+mn-cs"/>
        </a:defRPr>
      </a:lvl8pPr>
      <a:lvl9pPr marL="33600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4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Exploring 3,900 transaction records to uncover spending trends, customer segments, and subscription patterns that drive data-driven business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36533"/>
            <a:ext cx="701992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Business Recommendations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019300"/>
            <a:ext cx="4158734" cy="2567226"/>
          </a:xfrm>
          <a:prstGeom prst="roundRect">
            <a:avLst>
              <a:gd name="adj" fmla="val 5699"/>
            </a:avLst>
          </a:prstGeom>
          <a:solidFill>
            <a:srgbClr val="FFFAFA"/>
          </a:solidFill>
          <a:ln w="30480">
            <a:solidFill>
              <a:srgbClr val="F5A3A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7244" y="2019300"/>
            <a:ext cx="121920" cy="2567226"/>
          </a:xfrm>
          <a:prstGeom prst="roundRect">
            <a:avLst>
              <a:gd name="adj" fmla="val 2945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98959" y="22890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2784634"/>
            <a:ext cx="35277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Direct efforts toward high-spending age groups and customers who choose express delivery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2019300"/>
            <a:ext cx="4158734" cy="2567226"/>
          </a:xfrm>
          <a:prstGeom prst="roundRect">
            <a:avLst>
              <a:gd name="adj" fmla="val 5699"/>
            </a:avLst>
          </a:prstGeom>
          <a:solidFill>
            <a:srgbClr val="FFFAFA"/>
          </a:solidFill>
          <a:ln w="30480">
            <a:solidFill>
              <a:srgbClr val="F5A3A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205293" y="2019300"/>
            <a:ext cx="121920" cy="2567226"/>
          </a:xfrm>
          <a:prstGeom prst="roundRect">
            <a:avLst>
              <a:gd name="adj" fmla="val 2945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97009" y="22890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Strengthen Loyalty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7009" y="2784634"/>
            <a:ext cx="35277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Introduce or improve loyalty rewards to increase repeat purchases and grow loyal customer segments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2019300"/>
            <a:ext cx="4158853" cy="2567226"/>
          </a:xfrm>
          <a:prstGeom prst="roundRect">
            <a:avLst>
              <a:gd name="adj" fmla="val 5699"/>
            </a:avLst>
          </a:prstGeom>
          <a:solidFill>
            <a:srgbClr val="FFFAFA"/>
          </a:solidFill>
          <a:ln w="30480">
            <a:solidFill>
              <a:srgbClr val="F5A3A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3343" y="2019300"/>
            <a:ext cx="121920" cy="2567226"/>
          </a:xfrm>
          <a:prstGeom prst="roundRect">
            <a:avLst>
              <a:gd name="adj" fmla="val 2945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95059" y="22890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Increase Subscriptions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5059" y="2784634"/>
            <a:ext cx="35278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Highlight unique perks and added value customers receive when they subscribe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4825841"/>
            <a:ext cx="4158734" cy="2567226"/>
          </a:xfrm>
          <a:prstGeom prst="roundRect">
            <a:avLst>
              <a:gd name="adj" fmla="val 5699"/>
            </a:avLst>
          </a:prstGeom>
          <a:solidFill>
            <a:srgbClr val="FFFAFA"/>
          </a:solidFill>
          <a:ln w="30480">
            <a:solidFill>
              <a:srgbClr val="F5A3A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807244" y="4825841"/>
            <a:ext cx="121920" cy="2567226"/>
          </a:xfrm>
          <a:prstGeom prst="roundRect">
            <a:avLst>
              <a:gd name="adj" fmla="val 2945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198959" y="5095637"/>
            <a:ext cx="31487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Revisit Discount Strategy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98959" y="5591175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Adjust discounts to support sales growth without reducing overall profit margins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5235773" y="4825841"/>
            <a:ext cx="4158734" cy="2567226"/>
          </a:xfrm>
          <a:prstGeom prst="roundRect">
            <a:avLst>
              <a:gd name="adj" fmla="val 5699"/>
            </a:avLst>
          </a:prstGeom>
          <a:solidFill>
            <a:srgbClr val="FFFAFA"/>
          </a:solidFill>
          <a:ln w="30480">
            <a:solidFill>
              <a:srgbClr val="F5A3A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205293" y="4825841"/>
            <a:ext cx="121920" cy="2567226"/>
          </a:xfrm>
          <a:prstGeom prst="roundRect">
            <a:avLst>
              <a:gd name="adj" fmla="val 29451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597009" y="5095637"/>
            <a:ext cx="31949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Improve Product Visibility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97009" y="5591175"/>
            <a:ext cx="35277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Feature high-rated and best-selling items prominently in marketing and promotional campaigns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2888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11648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77039" y="29509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3,900 Transactions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446502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Comprehensive records across 18 key features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2711648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674173" y="2950964"/>
            <a:ext cx="31280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74173" y="3446502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Age, gender, location, and subscription status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308158"/>
            <a:ext cx="6357818" cy="1740218"/>
          </a:xfrm>
          <a:prstGeom prst="roundRect">
            <a:avLst>
              <a:gd name="adj" fmla="val 206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77039" y="45474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7039" y="5043011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Items, categories, amounts, seasons, sizes, and colors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34858" y="4308158"/>
            <a:ext cx="6357818" cy="1740218"/>
          </a:xfrm>
          <a:prstGeom prst="roundRect">
            <a:avLst>
              <a:gd name="adj" fmla="val 206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674173" y="45474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74173" y="5043011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Discounts, promo codes, purchase frequency, ratings, and shipping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631757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Missing data: 37 values in Review Rating column, filled using category-specific median ratings.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730389"/>
            <a:ext cx="5421511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Preparation Process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2503" y="176915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Loading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32503" y="2190274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Imported CSV file using pandas for analysis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32503" y="2989778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Initial Exploration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32503" y="3410903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Used df.info() and .describe() for summary statistics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4007048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2503" y="4210407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Cleaning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32503" y="4631531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Filled missing Review Ratings with category-specific medians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32503" y="543103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32503" y="5852160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Created age_group and purchase_frequency_days columns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32503" y="6651665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932503" y="7072789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Connected to PostgreSQL for structured SQL analysis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712" y="1585615"/>
            <a:ext cx="5077658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Revenue by Gender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07" y="5886118"/>
            <a:ext cx="3691208" cy="17494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0643" y="1902976"/>
            <a:ext cx="4932045" cy="712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$157K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10147221" y="2884765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Male Revenue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950643" y="3417808"/>
            <a:ext cx="493204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Significantly higher spending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950643" y="4302562"/>
            <a:ext cx="4932045" cy="712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$75K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10147221" y="5284351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Female Revenue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950643" y="5817394"/>
            <a:ext cx="493204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Opportunity for growth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8950643" y="6405443"/>
            <a:ext cx="4932045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Male customers generate more than double the revenue of female customers, indicating a key demographic for targeted marketing.</a:t>
            </a:r>
            <a:endParaRPr lang="en-US" sz="1650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224C754-22DA-1E54-0DC8-2B7D1B3E1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000506"/>
              </p:ext>
            </p:extLst>
          </p:nvPr>
        </p:nvGraphicFramePr>
        <p:xfrm>
          <a:off x="4921984" y="2399705"/>
          <a:ext cx="4932045" cy="3590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DBB1B46-4F1C-796D-8DDB-6B9B2F1B35F1}"/>
              </a:ext>
            </a:extLst>
          </p:cNvPr>
          <p:cNvSpPr txBox="1"/>
          <p:nvPr/>
        </p:nvSpPr>
        <p:spPr>
          <a:xfrm flipH="1">
            <a:off x="6289289" y="3899777"/>
            <a:ext cx="102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Female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24283A-B972-EFD4-A313-857BAE8F957A}"/>
              </a:ext>
            </a:extLst>
          </p:cNvPr>
          <p:cNvSpPr txBox="1"/>
          <p:nvPr/>
        </p:nvSpPr>
        <p:spPr>
          <a:xfrm>
            <a:off x="7388006" y="4485977"/>
            <a:ext cx="95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72966"/>
            <a:ext cx="74648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Product Performance Insights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95048"/>
            <a:ext cx="31536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690586"/>
            <a:ext cx="63278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Highest-rated items drive customer satisfaction and repeat purchases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464743" y="4195048"/>
            <a:ext cx="36399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Top 3 Products per Category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464743" y="4690586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Most purchased items within each product category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70610"/>
            <a:ext cx="72198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Discount &amp; Shipping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372916"/>
            <a:ext cx="344233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High-Spending Discount Users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346013"/>
            <a:ext cx="2019300" cy="21793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24124" y="5794534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Customers using discounts while maintaining above-average purchase amounts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357961" y="2372916"/>
            <a:ext cx="33785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Shipping Type Comparison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961" y="2994065"/>
            <a:ext cx="1706880" cy="6934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357961" y="3956685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Standard: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$58.46 average</a:t>
            </a: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Express: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$60.48 average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80153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Subscription Impact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103840"/>
            <a:ext cx="344233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Subscribers vs Non-Subscribers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047053"/>
            <a:ext cx="34423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Comparison of average spend and total revenue across subscription status reveals significant differences in customer value.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871561" y="3103840"/>
            <a:ext cx="344233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71561" y="4047053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5A3A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958 subscribers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with &gt;5 purchases vs </a:t>
            </a: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2,518 non-subscribers</a:t>
            </a:r>
            <a:endParaRPr lang="en-US" sz="18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682" y="1851395"/>
            <a:ext cx="3362497" cy="19563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650" y="346234"/>
            <a:ext cx="325028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Customer Segmentation</a:t>
            </a:r>
            <a:endParaRPr lang="en-US" sz="2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958" y="2448162"/>
            <a:ext cx="2708837" cy="436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34853" y="2543612"/>
            <a:ext cx="177046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9171382" y="2388878"/>
            <a:ext cx="35171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Loyal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6272213" y="2937354"/>
            <a:ext cx="9114830" cy="7620"/>
          </a:xfrm>
          <a:prstGeom prst="roundRect">
            <a:avLst>
              <a:gd name="adj" fmla="val 247870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078" y="2959031"/>
            <a:ext cx="5773389" cy="4368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734853" y="2980452"/>
            <a:ext cx="177046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9523093" y="3084880"/>
            <a:ext cx="644962" cy="185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Returning</a:t>
            </a:r>
            <a:endParaRPr lang="en-US" sz="1150" dirty="0"/>
          </a:p>
        </p:txBody>
      </p:sp>
      <p:sp>
        <p:nvSpPr>
          <p:cNvPr id="10" name="Shape 6"/>
          <p:cNvSpPr/>
          <p:nvPr/>
        </p:nvSpPr>
        <p:spPr>
          <a:xfrm>
            <a:off x="7711467" y="3431605"/>
            <a:ext cx="7980521" cy="7620"/>
          </a:xfrm>
          <a:prstGeom prst="roundRect">
            <a:avLst>
              <a:gd name="adj" fmla="val 247870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50" y="3469900"/>
            <a:ext cx="8768246" cy="56280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734853" y="3603663"/>
            <a:ext cx="177046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9644359" y="3529189"/>
            <a:ext cx="1047393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New Customers</a:t>
            </a:r>
            <a:endParaRPr lang="en-US" sz="11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303" y="5112303"/>
            <a:ext cx="2506980" cy="139123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945484" y="4969254"/>
            <a:ext cx="8212834" cy="3395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Customers classified into three segments based on purchase history. Understanding these groups enables targeted retention and acquisition strategies.</a:t>
            </a:r>
            <a:endParaRPr lang="en-US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90818"/>
            <a:ext cx="109074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Revenue by Age Group &amp; Discount Patterns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023009"/>
            <a:ext cx="1790700" cy="10668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63590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Total revenue contribution varies significantly across age demographics, revealing key target segments.</a:t>
            </a:r>
            <a:endParaRPr lang="en-US" sz="18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761" y="5023009"/>
            <a:ext cx="1996440" cy="12573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14761" y="65495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Five products with highest percentage of discounted purchases show discount dependency patterns.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74</TotalTime>
  <Words>423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 Light</vt:lpstr>
      <vt:lpstr>Red Hat Text</vt:lpstr>
      <vt:lpstr>Wingdings 2</vt:lpstr>
      <vt:lpstr>Gill Sans MT</vt:lpstr>
      <vt:lpstr>Dividend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Mehul Kulkarni</cp:lastModifiedBy>
  <cp:revision>3</cp:revision>
  <dcterms:created xsi:type="dcterms:W3CDTF">2025-11-15T15:00:48Z</dcterms:created>
  <dcterms:modified xsi:type="dcterms:W3CDTF">2025-11-15T16:16:28Z</dcterms:modified>
</cp:coreProperties>
</file>